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61" r:id="rId3"/>
    <p:sldId id="257" r:id="rId4"/>
    <p:sldId id="258" r:id="rId5"/>
    <p:sldId id="272" r:id="rId6"/>
    <p:sldId id="260" r:id="rId7"/>
    <p:sldId id="271" r:id="rId8"/>
    <p:sldId id="270" r:id="rId9"/>
    <p:sldId id="267" r:id="rId10"/>
    <p:sldId id="273" r:id="rId11"/>
    <p:sldId id="274" r:id="rId12"/>
    <p:sldId id="282" r:id="rId13"/>
    <p:sldId id="275" r:id="rId14"/>
    <p:sldId id="276" r:id="rId15"/>
    <p:sldId id="283" r:id="rId16"/>
    <p:sldId id="278" r:id="rId17"/>
    <p:sldId id="284" r:id="rId18"/>
    <p:sldId id="279" r:id="rId19"/>
    <p:sldId id="280" r:id="rId20"/>
    <p:sldId id="285" r:id="rId21"/>
    <p:sldId id="286" r:id="rId22"/>
    <p:sldId id="287" r:id="rId23"/>
    <p:sldId id="288" r:id="rId24"/>
    <p:sldId id="265" r:id="rId25"/>
    <p:sldId id="292" r:id="rId26"/>
    <p:sldId id="289" r:id="rId27"/>
    <p:sldId id="290" r:id="rId28"/>
    <p:sldId id="291"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4" d="100"/>
          <a:sy n="74" d="100"/>
        </p:scale>
        <p:origin x="-90" y="-6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13FCB9-DCA7-4E6E-8368-E1C9C6353FA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660B8-F929-4197-87F3-2B7771411BA0}" type="slidenum">
              <a:rPr lang="en-US" smtClean="0"/>
              <a:t>‹#›</a:t>
            </a:fld>
            <a:endParaRPr lang="en-US"/>
          </a:p>
        </p:txBody>
      </p:sp>
    </p:spTree>
    <p:extLst>
      <p:ext uri="{BB962C8B-B14F-4D97-AF65-F5344CB8AC3E}">
        <p14:creationId xmlns:p14="http://schemas.microsoft.com/office/powerpoint/2010/main" val="40550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3FCB9-DCA7-4E6E-8368-E1C9C6353FA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660B8-F929-4197-87F3-2B7771411BA0}" type="slidenum">
              <a:rPr lang="en-US" smtClean="0"/>
              <a:t>‹#›</a:t>
            </a:fld>
            <a:endParaRPr lang="en-US"/>
          </a:p>
        </p:txBody>
      </p:sp>
    </p:spTree>
    <p:extLst>
      <p:ext uri="{BB962C8B-B14F-4D97-AF65-F5344CB8AC3E}">
        <p14:creationId xmlns:p14="http://schemas.microsoft.com/office/powerpoint/2010/main" val="1372388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3FCB9-DCA7-4E6E-8368-E1C9C6353FA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660B8-F929-4197-87F3-2B7771411BA0}" type="slidenum">
              <a:rPr lang="en-US" smtClean="0"/>
              <a:t>‹#›</a:t>
            </a:fld>
            <a:endParaRPr lang="en-US"/>
          </a:p>
        </p:txBody>
      </p:sp>
    </p:spTree>
    <p:extLst>
      <p:ext uri="{BB962C8B-B14F-4D97-AF65-F5344CB8AC3E}">
        <p14:creationId xmlns:p14="http://schemas.microsoft.com/office/powerpoint/2010/main" val="40340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3FCB9-DCA7-4E6E-8368-E1C9C6353FA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660B8-F929-4197-87F3-2B7771411BA0}" type="slidenum">
              <a:rPr lang="en-US" smtClean="0"/>
              <a:t>‹#›</a:t>
            </a:fld>
            <a:endParaRPr lang="en-US"/>
          </a:p>
        </p:txBody>
      </p:sp>
    </p:spTree>
    <p:extLst>
      <p:ext uri="{BB962C8B-B14F-4D97-AF65-F5344CB8AC3E}">
        <p14:creationId xmlns:p14="http://schemas.microsoft.com/office/powerpoint/2010/main" val="333006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13FCB9-DCA7-4E6E-8368-E1C9C6353FA3}"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660B8-F929-4197-87F3-2B7771411BA0}" type="slidenum">
              <a:rPr lang="en-US" smtClean="0"/>
              <a:t>‹#›</a:t>
            </a:fld>
            <a:endParaRPr lang="en-US"/>
          </a:p>
        </p:txBody>
      </p:sp>
    </p:spTree>
    <p:extLst>
      <p:ext uri="{BB962C8B-B14F-4D97-AF65-F5344CB8AC3E}">
        <p14:creationId xmlns:p14="http://schemas.microsoft.com/office/powerpoint/2010/main" val="349441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3FCB9-DCA7-4E6E-8368-E1C9C6353FA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660B8-F929-4197-87F3-2B7771411BA0}" type="slidenum">
              <a:rPr lang="en-US" smtClean="0"/>
              <a:t>‹#›</a:t>
            </a:fld>
            <a:endParaRPr lang="en-US"/>
          </a:p>
        </p:txBody>
      </p:sp>
    </p:spTree>
    <p:extLst>
      <p:ext uri="{BB962C8B-B14F-4D97-AF65-F5344CB8AC3E}">
        <p14:creationId xmlns:p14="http://schemas.microsoft.com/office/powerpoint/2010/main" val="111287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3FCB9-DCA7-4E6E-8368-E1C9C6353FA3}"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660B8-F929-4197-87F3-2B7771411BA0}" type="slidenum">
              <a:rPr lang="en-US" smtClean="0"/>
              <a:t>‹#›</a:t>
            </a:fld>
            <a:endParaRPr lang="en-US"/>
          </a:p>
        </p:txBody>
      </p:sp>
    </p:spTree>
    <p:extLst>
      <p:ext uri="{BB962C8B-B14F-4D97-AF65-F5344CB8AC3E}">
        <p14:creationId xmlns:p14="http://schemas.microsoft.com/office/powerpoint/2010/main" val="69201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13FCB9-DCA7-4E6E-8368-E1C9C6353FA3}"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660B8-F929-4197-87F3-2B7771411BA0}" type="slidenum">
              <a:rPr lang="en-US" smtClean="0"/>
              <a:t>‹#›</a:t>
            </a:fld>
            <a:endParaRPr lang="en-US"/>
          </a:p>
        </p:txBody>
      </p:sp>
    </p:spTree>
    <p:extLst>
      <p:ext uri="{BB962C8B-B14F-4D97-AF65-F5344CB8AC3E}">
        <p14:creationId xmlns:p14="http://schemas.microsoft.com/office/powerpoint/2010/main" val="389830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3FCB9-DCA7-4E6E-8368-E1C9C6353FA3}"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660B8-F929-4197-87F3-2B7771411BA0}" type="slidenum">
              <a:rPr lang="en-US" smtClean="0"/>
              <a:t>‹#›</a:t>
            </a:fld>
            <a:endParaRPr lang="en-US"/>
          </a:p>
        </p:txBody>
      </p:sp>
    </p:spTree>
    <p:extLst>
      <p:ext uri="{BB962C8B-B14F-4D97-AF65-F5344CB8AC3E}">
        <p14:creationId xmlns:p14="http://schemas.microsoft.com/office/powerpoint/2010/main" val="88990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3FCB9-DCA7-4E6E-8368-E1C9C6353FA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660B8-F929-4197-87F3-2B7771411BA0}" type="slidenum">
              <a:rPr lang="en-US" smtClean="0"/>
              <a:t>‹#›</a:t>
            </a:fld>
            <a:endParaRPr lang="en-US"/>
          </a:p>
        </p:txBody>
      </p:sp>
    </p:spTree>
    <p:extLst>
      <p:ext uri="{BB962C8B-B14F-4D97-AF65-F5344CB8AC3E}">
        <p14:creationId xmlns:p14="http://schemas.microsoft.com/office/powerpoint/2010/main" val="36211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3FCB9-DCA7-4E6E-8368-E1C9C6353FA3}"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660B8-F929-4197-87F3-2B7771411BA0}" type="slidenum">
              <a:rPr lang="en-US" smtClean="0"/>
              <a:t>‹#›</a:t>
            </a:fld>
            <a:endParaRPr lang="en-US"/>
          </a:p>
        </p:txBody>
      </p:sp>
    </p:spTree>
    <p:extLst>
      <p:ext uri="{BB962C8B-B14F-4D97-AF65-F5344CB8AC3E}">
        <p14:creationId xmlns:p14="http://schemas.microsoft.com/office/powerpoint/2010/main" val="111385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1">
                <a:tint val="44500"/>
                <a:satMod val="160000"/>
              </a:schemeClr>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3FCB9-DCA7-4E6E-8368-E1C9C6353FA3}" type="datetimeFigureOut">
              <a:rPr lang="en-US" smtClean="0"/>
              <a:t>9/16/2015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660B8-F929-4197-87F3-2B7771411BA0}" type="slidenum">
              <a:rPr lang="en-US" smtClean="0"/>
              <a:t>‹#›</a:t>
            </a:fld>
            <a:endParaRPr lang="en-US"/>
          </a:p>
        </p:txBody>
      </p:sp>
    </p:spTree>
    <p:extLst>
      <p:ext uri="{BB962C8B-B14F-4D97-AF65-F5344CB8AC3E}">
        <p14:creationId xmlns:p14="http://schemas.microsoft.com/office/powerpoint/2010/main" val="882316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xternal.epa.illinois.gov/DocumentExplorer"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padata.epa.state.il.us/land/ust/"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81200"/>
            <a:ext cx="8031952" cy="3600986"/>
          </a:xfrm>
          <a:prstGeom prst="rect">
            <a:avLst/>
          </a:prstGeom>
          <a:gradFill>
            <a:gsLst>
              <a:gs pos="0">
                <a:schemeClr val="accent1">
                  <a:tint val="66000"/>
                  <a:satMod val="160000"/>
                </a:schemeClr>
              </a:gs>
              <a:gs pos="63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a:spAutoFit/>
          </a:bodyPr>
          <a:lstStyle/>
          <a:p>
            <a:pPr marL="457200" indent="-457200">
              <a:spcAft>
                <a:spcPts val="2400"/>
              </a:spcAft>
              <a:buFont typeface="Arial" panose="020B0604020202020204" pitchFamily="34" charset="0"/>
              <a:buChar char="•"/>
            </a:pPr>
            <a:r>
              <a:rPr lang="en-US" sz="2400" b="1" spc="50" dirty="0">
                <a:ln w="11430"/>
                <a:gradFill>
                  <a:gsLst>
                    <a:gs pos="25000">
                      <a:schemeClr val="tx2">
                        <a:lumMod val="75000"/>
                      </a:schemeClr>
                    </a:gs>
                    <a:gs pos="100000">
                      <a:schemeClr val="accent5">
                        <a:lumMod val="75000"/>
                      </a:schemeClr>
                    </a:gs>
                  </a:gsLst>
                  <a:lin ang="5400000"/>
                </a:gradFill>
                <a:effectLst>
                  <a:outerShdw sx="1000" sy="1000" algn="tl" rotWithShape="0">
                    <a:srgbClr val="000000"/>
                  </a:outerShdw>
                </a:effectLst>
              </a:rPr>
              <a:t>Provides online access to Leaking Underground Storage Tank and Site Remediation Program technical documents that would otherwise require a time consuming FOIA request.</a:t>
            </a:r>
          </a:p>
          <a:p>
            <a:pPr marL="457200" indent="-457200">
              <a:spcAft>
                <a:spcPts val="2400"/>
              </a:spcAft>
              <a:buFont typeface="Arial" panose="020B0604020202020204" pitchFamily="34" charset="0"/>
              <a:buChar char="•"/>
            </a:pPr>
            <a:r>
              <a:rPr lang="en-US" sz="2400" b="1" spc="50" dirty="0">
                <a:ln w="11430"/>
                <a:gradFill>
                  <a:gsLst>
                    <a:gs pos="25000">
                      <a:schemeClr val="tx2">
                        <a:lumMod val="75000"/>
                      </a:schemeClr>
                    </a:gs>
                    <a:gs pos="100000">
                      <a:schemeClr val="accent5">
                        <a:lumMod val="75000"/>
                      </a:schemeClr>
                    </a:gs>
                  </a:gsLst>
                  <a:lin ang="5400000"/>
                </a:gradFill>
                <a:effectLst>
                  <a:outerShdw sx="1000" sy="1000" algn="tl" rotWithShape="0">
                    <a:srgbClr val="000000"/>
                  </a:outerShdw>
                </a:effectLst>
              </a:rPr>
              <a:t>To use: </a:t>
            </a:r>
          </a:p>
          <a:p>
            <a:pPr marL="914400" lvl="1" indent="-457200">
              <a:spcAft>
                <a:spcPts val="2400"/>
              </a:spcAft>
              <a:buFont typeface="Arial" panose="020B0604020202020204" pitchFamily="34" charset="0"/>
              <a:buChar char="•"/>
            </a:pPr>
            <a:r>
              <a:rPr lang="en-US" sz="2400" b="1" spc="50" dirty="0">
                <a:ln w="11430"/>
                <a:gradFill>
                  <a:gsLst>
                    <a:gs pos="25000">
                      <a:schemeClr val="tx2">
                        <a:lumMod val="75000"/>
                      </a:schemeClr>
                    </a:gs>
                    <a:gs pos="100000">
                      <a:schemeClr val="accent5">
                        <a:lumMod val="75000"/>
                      </a:schemeClr>
                    </a:gs>
                  </a:gsLst>
                  <a:lin ang="5400000"/>
                </a:gradFill>
                <a:effectLst>
                  <a:outerShdw sx="1000" sy="1000" algn="tl" rotWithShape="0">
                    <a:srgbClr val="000000"/>
                  </a:outerShdw>
                </a:effectLst>
                <a:hlinkClick r:id="rId2"/>
              </a:rPr>
              <a:t>http://external.epa.illinois.gov/DocumentExplorer</a:t>
            </a:r>
            <a:endParaRPr lang="en-US" sz="2400" b="1" spc="50" dirty="0">
              <a:ln w="11430"/>
              <a:gradFill>
                <a:gsLst>
                  <a:gs pos="25000">
                    <a:schemeClr val="tx2">
                      <a:lumMod val="75000"/>
                    </a:schemeClr>
                  </a:gs>
                  <a:gs pos="100000">
                    <a:schemeClr val="accent5">
                      <a:lumMod val="75000"/>
                    </a:schemeClr>
                  </a:gs>
                </a:gsLst>
                <a:lin ang="5400000"/>
              </a:gradFill>
              <a:effectLst>
                <a:outerShdw sx="1000" sy="1000" algn="tl" rotWithShape="0">
                  <a:srgbClr val="000000"/>
                </a:outerShdw>
              </a:effectLst>
            </a:endParaRPr>
          </a:p>
          <a:p>
            <a:pPr marL="914400" lvl="1" indent="-457200">
              <a:spcAft>
                <a:spcPts val="2400"/>
              </a:spcAft>
              <a:buFont typeface="Arial" panose="020B0604020202020204" pitchFamily="34" charset="0"/>
              <a:buChar char="•"/>
            </a:pPr>
            <a:r>
              <a:rPr lang="en-US" sz="2400" b="1" spc="50" dirty="0">
                <a:ln w="11430"/>
                <a:gradFill>
                  <a:gsLst>
                    <a:gs pos="25000">
                      <a:schemeClr val="tx2">
                        <a:lumMod val="75000"/>
                      </a:schemeClr>
                    </a:gs>
                    <a:gs pos="100000">
                      <a:schemeClr val="accent5">
                        <a:lumMod val="75000"/>
                      </a:schemeClr>
                    </a:gs>
                  </a:gsLst>
                  <a:lin ang="5400000"/>
                </a:gradFill>
                <a:effectLst>
                  <a:outerShdw sx="1000" sy="1000" algn="tl" rotWithShape="0">
                    <a:srgbClr val="000000"/>
                  </a:outerShdw>
                </a:effectLst>
              </a:rPr>
              <a:t>Also available through the Illinois EPA Website</a:t>
            </a:r>
            <a:endParaRPr lang="en-US" sz="2400" b="1" spc="50" dirty="0">
              <a:ln w="11430"/>
              <a:gradFill>
                <a:gsLst>
                  <a:gs pos="25000">
                    <a:schemeClr val="tx2">
                      <a:lumMod val="75000"/>
                    </a:schemeClr>
                  </a:gs>
                  <a:gs pos="100000">
                    <a:schemeClr val="accent5">
                      <a:lumMod val="75000"/>
                    </a:schemeClr>
                  </a:gs>
                </a:gsLst>
                <a:lin ang="5400000"/>
              </a:gradFill>
              <a:effectLst>
                <a:outerShdw sx="1000" sy="1000" algn="tl" rotWithShape="0">
                  <a:srgbClr val="000000"/>
                </a:outerShdw>
              </a:effectLst>
            </a:endParaRPr>
          </a:p>
        </p:txBody>
      </p:sp>
      <p:sp>
        <p:nvSpPr>
          <p:cNvPr id="3" name="Rectangle 2"/>
          <p:cNvSpPr/>
          <p:nvPr/>
        </p:nvSpPr>
        <p:spPr>
          <a:xfrm>
            <a:off x="2085967" y="533400"/>
            <a:ext cx="4972067" cy="923330"/>
          </a:xfrm>
          <a:prstGeom prst="rect">
            <a:avLst/>
          </a:prstGeom>
          <a:gradFill>
            <a:gsLst>
              <a:gs pos="0">
                <a:schemeClr val="accent3">
                  <a:lumMod val="40000"/>
                  <a:lumOff val="60000"/>
                </a:schemeClr>
              </a:gs>
              <a:gs pos="88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a:spAutoFit/>
          </a:bodyPr>
          <a:lstStyle/>
          <a:p>
            <a:pPr algn="ctr"/>
            <a:r>
              <a:rPr lang="en-US" sz="3600" b="1" spc="50" dirty="0">
                <a:ln w="11430"/>
                <a:gradFill>
                  <a:gsLst>
                    <a:gs pos="25000">
                      <a:schemeClr val="tx2">
                        <a:lumMod val="75000"/>
                      </a:schemeClr>
                    </a:gs>
                    <a:gs pos="100000">
                      <a:schemeClr val="accent5">
                        <a:lumMod val="75000"/>
                      </a:schemeClr>
                    </a:gs>
                  </a:gsLst>
                  <a:lin ang="5400000"/>
                </a:gradFill>
                <a:effectLst>
                  <a:outerShdw sx="1000" sy="1000" algn="tl" rotWithShape="0">
                    <a:srgbClr val="000000"/>
                  </a:outerShdw>
                </a:effectLst>
              </a:rPr>
              <a:t>IEPA Document Explorer</a:t>
            </a:r>
          </a:p>
          <a:p>
            <a:pPr algn="ctr"/>
            <a:r>
              <a:rPr lang="en-US" b="1" spc="50" dirty="0">
                <a:ln w="11430"/>
                <a:gradFill>
                  <a:gsLst>
                    <a:gs pos="25000">
                      <a:schemeClr val="tx2">
                        <a:lumMod val="75000"/>
                      </a:schemeClr>
                    </a:gs>
                    <a:gs pos="100000">
                      <a:schemeClr val="accent5">
                        <a:lumMod val="75000"/>
                      </a:schemeClr>
                    </a:gs>
                  </a:gsLst>
                  <a:lin ang="5400000"/>
                </a:gradFill>
                <a:effectLst>
                  <a:outerShdw sx="1000" sy="1000" algn="tl" rotWithShape="0">
                    <a:srgbClr val="000000"/>
                  </a:outerShdw>
                </a:effectLst>
              </a:rPr>
              <a:t>For Leaking UST and SRP site documents </a:t>
            </a:r>
            <a:endParaRPr lang="en-US" b="1" spc="50" dirty="0">
              <a:ln w="11430"/>
              <a:gradFill>
                <a:gsLst>
                  <a:gs pos="25000">
                    <a:schemeClr val="tx2">
                      <a:lumMod val="75000"/>
                    </a:schemeClr>
                  </a:gs>
                  <a:gs pos="100000">
                    <a:schemeClr val="accent5">
                      <a:lumMod val="75000"/>
                    </a:schemeClr>
                  </a:gs>
                </a:gsLst>
                <a:lin ang="5400000"/>
              </a:gradFill>
              <a:effectLst>
                <a:outerShdw sx="1000" sy="1000" algn="tl" rotWithShape="0">
                  <a:srgbClr val="000000"/>
                </a:outerShdw>
              </a:effectLst>
            </a:endParaRPr>
          </a:p>
        </p:txBody>
      </p:sp>
    </p:spTree>
    <p:extLst>
      <p:ext uri="{BB962C8B-B14F-4D97-AF65-F5344CB8AC3E}">
        <p14:creationId xmlns:p14="http://schemas.microsoft.com/office/powerpoint/2010/main" val="2454366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365760"/>
            <a:ext cx="7772400" cy="6126480"/>
            <a:chOff x="0" y="0"/>
            <a:chExt cx="7772400" cy="6126480"/>
          </a:xfrm>
        </p:grpSpPr>
        <p:pic>
          <p:nvPicPr>
            <p:cNvPr id="51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457200" y="4495800"/>
              <a:ext cx="1447800" cy="187287"/>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5534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365760"/>
            <a:ext cx="7772400" cy="6126480"/>
            <a:chOff x="685800" y="457200"/>
            <a:chExt cx="7772400" cy="6126480"/>
          </a:xfrm>
        </p:grpSpPr>
        <p:pic>
          <p:nvPicPr>
            <p:cNvPr id="61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33800" y="929640"/>
              <a:ext cx="4282808" cy="20313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b="1"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Some sites have far too many documents to search through individually.  In this case, we recommend that you visit the L.U.S.T. Incident Tracking Database to find the correct documents to meet your needs. </a:t>
              </a:r>
              <a:r>
                <a:rPr lang="en-US" b="1"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hlinkClick r:id="rId3"/>
                </a:rPr>
                <a:t>http://epadata.epa.state.il.us/land/ust/</a:t>
              </a:r>
              <a:r>
                <a:rPr lang="en-US" b="1"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  </a:t>
              </a:r>
              <a:endParaRPr lang="en-US" dirty="0"/>
            </a:p>
          </p:txBody>
        </p:sp>
        <p:sp>
          <p:nvSpPr>
            <p:cNvPr id="7" name="Rectangle 6"/>
            <p:cNvSpPr/>
            <p:nvPr/>
          </p:nvSpPr>
          <p:spPr>
            <a:xfrm>
              <a:off x="2667000" y="4207546"/>
              <a:ext cx="434340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b="1" spc="50" dirty="0" err="1"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Bureau_ID</a:t>
              </a:r>
              <a:r>
                <a:rPr lang="en-US" b="1"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 = LPC#</a:t>
              </a:r>
            </a:p>
            <a:p>
              <a:r>
                <a:rPr lang="en-US"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(write down this number before switching to a new tab and typing in the address in the text box below)</a:t>
              </a:r>
              <a:endParaRPr lang="en-US" dirty="0"/>
            </a:p>
          </p:txBody>
        </p:sp>
        <p:cxnSp>
          <p:nvCxnSpPr>
            <p:cNvPr id="9" name="Straight Arrow Connector 8"/>
            <p:cNvCxnSpPr/>
            <p:nvPr/>
          </p:nvCxnSpPr>
          <p:spPr>
            <a:xfrm flipH="1" flipV="1">
              <a:off x="2362200" y="3124200"/>
              <a:ext cx="533400" cy="1083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4911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365760"/>
            <a:ext cx="7772400" cy="6126480"/>
            <a:chOff x="457200" y="533400"/>
            <a:chExt cx="7772400" cy="6126480"/>
          </a:xfrm>
        </p:grpSpPr>
        <p:pic>
          <p:nvPicPr>
            <p:cNvPr id="717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295400" y="3371260"/>
              <a:ext cx="2286000" cy="2286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6122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365760"/>
            <a:ext cx="7772400" cy="6126480"/>
            <a:chOff x="685800" y="365760"/>
            <a:chExt cx="7772400" cy="6126480"/>
          </a:xfrm>
        </p:grpSpPr>
        <p:pic>
          <p:nvPicPr>
            <p:cNvPr id="819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95800" y="2971800"/>
              <a:ext cx="1524000" cy="1295400"/>
            </a:xfrm>
            <a:prstGeom prst="rect">
              <a:avLst/>
            </a:prstGeom>
            <a:solidFill>
              <a:srgbClr val="FDF555"/>
            </a:solidFill>
            <a:ln>
              <a:solidFill>
                <a:schemeClr val="bg2">
                  <a:lumMod val="75000"/>
                </a:schemeClr>
              </a:solidFill>
            </a:ln>
            <a:scene3d>
              <a:camera prst="orthographicFront">
                <a:rot lat="0" lon="600000" rev="1800000"/>
              </a:camera>
              <a:lightRig rig="threePt" dir="t"/>
            </a:scene3d>
          </p:spPr>
          <p:txBody>
            <a:bodyPr wrap="square" rtlCol="0">
              <a:noAutofit/>
            </a:bodyPr>
            <a:lstStyle/>
            <a:p>
              <a:endParaRPr lang="en-US" dirty="0" smtClean="0">
                <a:latin typeface="Bradley Hand ITC" panose="03070402050302030203" pitchFamily="66" charset="0"/>
              </a:endParaRPr>
            </a:p>
            <a:p>
              <a:r>
                <a:rPr lang="en-US" dirty="0" smtClean="0">
                  <a:latin typeface="Bradley Hand ITC" panose="03070402050302030203" pitchFamily="66" charset="0"/>
                </a:rPr>
                <a:t> LPC#</a:t>
              </a:r>
            </a:p>
            <a:p>
              <a:r>
                <a:rPr lang="en-US" dirty="0" smtClean="0">
                  <a:latin typeface="Bradley Hand ITC" panose="03070402050302030203" pitchFamily="66" charset="0"/>
                </a:rPr>
                <a:t> 1570605025</a:t>
              </a:r>
            </a:p>
            <a:p>
              <a:endParaRPr lang="en-US" dirty="0" smtClean="0">
                <a:latin typeface="Bradley Hand ITC" panose="03070402050302030203" pitchFamily="66" charset="0"/>
              </a:endParaRPr>
            </a:p>
            <a:p>
              <a:endParaRPr lang="en-US" dirty="0">
                <a:latin typeface="Bradley Hand ITC" panose="03070402050302030203" pitchFamily="66" charset="0"/>
              </a:endParaRPr>
            </a:p>
          </p:txBody>
        </p:sp>
        <p:sp>
          <p:nvSpPr>
            <p:cNvPr id="4" name="Oval 3"/>
            <p:cNvSpPr/>
            <p:nvPr/>
          </p:nvSpPr>
          <p:spPr>
            <a:xfrm>
              <a:off x="1721476" y="3619499"/>
              <a:ext cx="1447800" cy="425003"/>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21476" y="5410200"/>
              <a:ext cx="1219200" cy="5334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607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365760"/>
            <a:ext cx="7772400" cy="6126480"/>
            <a:chOff x="0" y="0"/>
            <a:chExt cx="7772400" cy="6126480"/>
          </a:xfrm>
        </p:grpSpPr>
        <p:pic>
          <p:nvPicPr>
            <p:cNvPr id="921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33400" y="3002280"/>
              <a:ext cx="990600" cy="35052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6054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78639"/>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86400" y="3506274"/>
            <a:ext cx="1143000" cy="2286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191000" y="4229100"/>
            <a:ext cx="914400" cy="4191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40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47800" y="5828763"/>
            <a:ext cx="5943600" cy="1524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061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47800" y="5828763"/>
            <a:ext cx="5943600" cy="1524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95800" y="2971800"/>
            <a:ext cx="1524000" cy="1295400"/>
          </a:xfrm>
          <a:prstGeom prst="rect">
            <a:avLst/>
          </a:prstGeom>
          <a:solidFill>
            <a:srgbClr val="FDF555"/>
          </a:solidFill>
          <a:ln>
            <a:solidFill>
              <a:schemeClr val="bg2">
                <a:lumMod val="75000"/>
              </a:schemeClr>
            </a:solidFill>
          </a:ln>
          <a:scene3d>
            <a:camera prst="orthographicFront">
              <a:rot lat="0" lon="600000" rev="1800000"/>
            </a:camera>
            <a:lightRig rig="threePt" dir="t"/>
          </a:scene3d>
        </p:spPr>
        <p:txBody>
          <a:bodyPr wrap="square" rtlCol="0">
            <a:noAutofit/>
          </a:bodyPr>
          <a:lstStyle/>
          <a:p>
            <a:endParaRPr lang="en-US" dirty="0" smtClean="0">
              <a:latin typeface="Bradley Hand ITC" panose="03070402050302030203" pitchFamily="66" charset="0"/>
            </a:endParaRPr>
          </a:p>
          <a:p>
            <a:r>
              <a:rPr lang="en-US" dirty="0" smtClean="0">
                <a:latin typeface="Bradley Hand ITC" panose="03070402050302030203" pitchFamily="66" charset="0"/>
              </a:rPr>
              <a:t> CACR</a:t>
            </a:r>
          </a:p>
          <a:p>
            <a:r>
              <a:rPr lang="en-US" dirty="0" smtClean="0">
                <a:latin typeface="Bradley Hand ITC" panose="03070402050302030203" pitchFamily="66" charset="0"/>
              </a:rPr>
              <a:t>6/27/13</a:t>
            </a:r>
          </a:p>
          <a:p>
            <a:endParaRPr lang="en-US" dirty="0" smtClean="0">
              <a:latin typeface="Bradley Hand ITC" panose="03070402050302030203" pitchFamily="66" charset="0"/>
            </a:endParaRPr>
          </a:p>
          <a:p>
            <a:endParaRPr lang="en-US" dirty="0">
              <a:latin typeface="Bradley Hand ITC" panose="03070402050302030203" pitchFamily="66" charset="0"/>
            </a:endParaRPr>
          </a:p>
        </p:txBody>
      </p:sp>
    </p:spTree>
    <p:extLst>
      <p:ext uri="{BB962C8B-B14F-4D97-AF65-F5344CB8AC3E}">
        <p14:creationId xmlns:p14="http://schemas.microsoft.com/office/powerpoint/2010/main" val="1804199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3124200"/>
            <a:ext cx="1524000" cy="1295400"/>
          </a:xfrm>
          <a:prstGeom prst="rect">
            <a:avLst/>
          </a:prstGeom>
          <a:solidFill>
            <a:srgbClr val="FDF555"/>
          </a:solidFill>
          <a:ln>
            <a:solidFill>
              <a:schemeClr val="bg2">
                <a:lumMod val="75000"/>
              </a:schemeClr>
            </a:solidFill>
          </a:ln>
          <a:scene3d>
            <a:camera prst="orthographicFront">
              <a:rot lat="0" lon="600000" rev="1800000"/>
            </a:camera>
            <a:lightRig rig="threePt" dir="t"/>
          </a:scene3d>
        </p:spPr>
        <p:txBody>
          <a:bodyPr wrap="square" rtlCol="0">
            <a:noAutofit/>
          </a:bodyPr>
          <a:lstStyle/>
          <a:p>
            <a:endParaRPr lang="en-US" dirty="0" smtClean="0">
              <a:latin typeface="Bradley Hand ITC" panose="03070402050302030203" pitchFamily="66" charset="0"/>
            </a:endParaRPr>
          </a:p>
          <a:p>
            <a:r>
              <a:rPr lang="en-US" dirty="0" smtClean="0">
                <a:latin typeface="Bradley Hand ITC" panose="03070402050302030203" pitchFamily="66" charset="0"/>
              </a:rPr>
              <a:t> CACR</a:t>
            </a:r>
          </a:p>
          <a:p>
            <a:r>
              <a:rPr lang="en-US" dirty="0" smtClean="0">
                <a:latin typeface="Bradley Hand ITC" panose="03070402050302030203" pitchFamily="66" charset="0"/>
              </a:rPr>
              <a:t>6/27/13</a:t>
            </a:r>
          </a:p>
          <a:p>
            <a:endParaRPr lang="en-US" dirty="0" smtClean="0">
              <a:latin typeface="Bradley Hand ITC" panose="03070402050302030203" pitchFamily="66" charset="0"/>
            </a:endParaRPr>
          </a:p>
          <a:p>
            <a:endParaRPr lang="en-US" dirty="0">
              <a:latin typeface="Bradley Hand ITC" panose="03070402050302030203" pitchFamily="66" charset="0"/>
            </a:endParaRPr>
          </a:p>
        </p:txBody>
      </p:sp>
    </p:spTree>
    <p:extLst>
      <p:ext uri="{BB962C8B-B14F-4D97-AF65-F5344CB8AC3E}">
        <p14:creationId xmlns:p14="http://schemas.microsoft.com/office/powerpoint/2010/main" val="935462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685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964586"/>
            <a:ext cx="8153400" cy="566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73990" y="76200"/>
            <a:ext cx="4196020"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lgn="ctr"/>
            <a:r>
              <a:rPr lang="en-US" sz="2400" b="1" spc="50" dirty="0">
                <a:ln w="11430"/>
                <a:gradFill>
                  <a:gsLst>
                    <a:gs pos="25000">
                      <a:schemeClr val="tx2">
                        <a:lumMod val="75000"/>
                      </a:schemeClr>
                    </a:gs>
                    <a:gs pos="100000">
                      <a:schemeClr val="accent5">
                        <a:lumMod val="75000"/>
                      </a:schemeClr>
                    </a:gs>
                  </a:gsLst>
                  <a:lin ang="5400000"/>
                </a:gradFill>
              </a:rPr>
              <a:t>From the Illinois EPA Web Site</a:t>
            </a:r>
          </a:p>
          <a:p>
            <a:pPr algn="ctr"/>
            <a:r>
              <a:rPr lang="en-US" sz="2400" b="1" spc="50" dirty="0">
                <a:ln w="11430"/>
                <a:gradFill>
                  <a:gsLst>
                    <a:gs pos="25000">
                      <a:schemeClr val="tx2">
                        <a:lumMod val="75000"/>
                      </a:schemeClr>
                    </a:gs>
                    <a:gs pos="100000">
                      <a:schemeClr val="accent5">
                        <a:lumMod val="75000"/>
                      </a:schemeClr>
                    </a:gs>
                  </a:gsLst>
                  <a:lin ang="5400000"/>
                </a:gradFill>
              </a:rPr>
              <a:t>(http://www.epa.illinois.gov)</a:t>
            </a:r>
            <a:endParaRPr lang="en-US" sz="2400" b="1" spc="50" dirty="0">
              <a:ln w="11430"/>
              <a:gradFill>
                <a:gsLst>
                  <a:gs pos="25000">
                    <a:schemeClr val="tx2">
                      <a:lumMod val="75000"/>
                    </a:schemeClr>
                  </a:gs>
                  <a:gs pos="100000">
                    <a:schemeClr val="accent5">
                      <a:lumMod val="75000"/>
                    </a:schemeClr>
                  </a:gs>
                </a:gsLst>
                <a:lin ang="5400000"/>
              </a:gradFill>
            </a:endParaRPr>
          </a:p>
        </p:txBody>
      </p:sp>
    </p:spTree>
    <p:extLst>
      <p:ext uri="{BB962C8B-B14F-4D97-AF65-F5344CB8AC3E}">
        <p14:creationId xmlns:p14="http://schemas.microsoft.com/office/powerpoint/2010/main" val="3548608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015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0759"/>
            <a:ext cx="6781800" cy="626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369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05400" y="3124200"/>
            <a:ext cx="1524000" cy="1295400"/>
          </a:xfrm>
          <a:prstGeom prst="rect">
            <a:avLst/>
          </a:prstGeom>
          <a:solidFill>
            <a:srgbClr val="FDF555"/>
          </a:solidFill>
          <a:ln>
            <a:solidFill>
              <a:schemeClr val="bg2">
                <a:lumMod val="75000"/>
              </a:schemeClr>
            </a:solidFill>
          </a:ln>
          <a:scene3d>
            <a:camera prst="orthographicFront">
              <a:rot lat="0" lon="600000" rev="1800000"/>
            </a:camera>
            <a:lightRig rig="threePt" dir="t"/>
          </a:scene3d>
        </p:spPr>
        <p:txBody>
          <a:bodyPr wrap="square" rtlCol="0">
            <a:noAutofit/>
          </a:bodyPr>
          <a:lstStyle/>
          <a:p>
            <a:endParaRPr lang="en-US" dirty="0" smtClean="0">
              <a:latin typeface="Bradley Hand ITC" panose="03070402050302030203" pitchFamily="66" charset="0"/>
            </a:endParaRPr>
          </a:p>
          <a:p>
            <a:r>
              <a:rPr lang="en-US" dirty="0" smtClean="0">
                <a:latin typeface="Bradley Hand ITC" panose="03070402050302030203" pitchFamily="66" charset="0"/>
              </a:rPr>
              <a:t> NFR</a:t>
            </a:r>
          </a:p>
          <a:p>
            <a:r>
              <a:rPr lang="en-US" dirty="0" smtClean="0">
                <a:latin typeface="Bradley Hand ITC" panose="03070402050302030203" pitchFamily="66" charset="0"/>
              </a:rPr>
              <a:t>8/29/13</a:t>
            </a:r>
          </a:p>
          <a:p>
            <a:endParaRPr lang="en-US" dirty="0" smtClean="0">
              <a:latin typeface="Bradley Hand ITC" panose="03070402050302030203" pitchFamily="66" charset="0"/>
            </a:endParaRPr>
          </a:p>
          <a:p>
            <a:endParaRPr lang="en-US" dirty="0">
              <a:latin typeface="Bradley Hand ITC" panose="03070402050302030203" pitchFamily="66" charset="0"/>
            </a:endParaRPr>
          </a:p>
        </p:txBody>
      </p:sp>
    </p:spTree>
    <p:extLst>
      <p:ext uri="{BB962C8B-B14F-4D97-AF65-F5344CB8AC3E}">
        <p14:creationId xmlns:p14="http://schemas.microsoft.com/office/powerpoint/2010/main" val="750462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8618"/>
            <a:ext cx="6437506" cy="6516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40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559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605270" y="4953000"/>
            <a:ext cx="1752600" cy="13716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887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550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658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396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55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85800"/>
            <a:ext cx="7010400" cy="44627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hade val="50000"/>
              </a:schemeClr>
            </a:solidFill>
          </a:ln>
        </p:spPr>
        <p:txBody>
          <a:bodyPr wrap="square">
            <a:spAutoFit/>
          </a:bodyPr>
          <a:lstStyle/>
          <a:p>
            <a:endParaRPr lang="en-US" sz="2800" spc="50" dirty="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endParaRPr>
          </a:p>
          <a:p>
            <a:r>
              <a:rPr lang="en-US" sz="2800"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If you run into problems at a later time, please feel free to contact Suzanne Boring at (217)558-4071 or you may call the Leaking UST Project Manager On-Call at (217)524-6941.</a:t>
            </a:r>
          </a:p>
          <a:p>
            <a:endParaRPr lang="en-US" sz="2800" spc="50" dirty="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endParaRPr>
          </a:p>
          <a:p>
            <a:pPr algn="ctr"/>
            <a:r>
              <a:rPr lang="en-US" sz="6000" spc="50" dirty="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Questions?</a:t>
            </a:r>
          </a:p>
          <a:p>
            <a:endParaRPr lang="en-US" sz="2800" dirty="0"/>
          </a:p>
        </p:txBody>
      </p:sp>
    </p:spTree>
    <p:extLst>
      <p:ext uri="{BB962C8B-B14F-4D97-AF65-F5344CB8AC3E}">
        <p14:creationId xmlns:p14="http://schemas.microsoft.com/office/powerpoint/2010/main" val="3565246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457200" y="365760"/>
            <a:ext cx="8229600" cy="6126480"/>
            <a:chOff x="4909900" y="-15243"/>
            <a:chExt cx="4349024" cy="3945559"/>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900" y="-15243"/>
              <a:ext cx="4349024" cy="394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213622" y="2086121"/>
              <a:ext cx="1145956" cy="1143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8646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717804" y="365760"/>
            <a:ext cx="7708392" cy="6126480"/>
            <a:chOff x="304800" y="322729"/>
            <a:chExt cx="8513988" cy="6344815"/>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2729"/>
              <a:ext cx="8513988" cy="634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116106" y="2514600"/>
              <a:ext cx="1169894" cy="3048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539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365760"/>
            <a:ext cx="7772400" cy="6126480"/>
            <a:chOff x="685800" y="385590"/>
            <a:chExt cx="7772400" cy="6126480"/>
          </a:xfrm>
        </p:grpSpPr>
        <p:pic>
          <p:nvPicPr>
            <p:cNvPr id="102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559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6172200" y="4953000"/>
              <a:ext cx="1752600" cy="137160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3870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365760"/>
            <a:ext cx="7772400" cy="6126480"/>
            <a:chOff x="533400" y="457200"/>
            <a:chExt cx="7772400" cy="6126480"/>
          </a:xfrm>
        </p:grpSpPr>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00200" y="3733800"/>
              <a:ext cx="236148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r>
                <a:rPr lang="en-US" b="1"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Type an address or </a:t>
              </a:r>
            </a:p>
            <a:p>
              <a:r>
                <a:rPr lang="en-US" b="1"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Zoom and Pan to find</a:t>
              </a:r>
            </a:p>
            <a:p>
              <a:r>
                <a:rPr lang="en-US" b="1"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the correct location.</a:t>
              </a:r>
              <a:endParaRPr lang="en-US" dirty="0"/>
            </a:p>
          </p:txBody>
        </p:sp>
        <p:cxnSp>
          <p:nvCxnSpPr>
            <p:cNvPr id="5" name="Straight Arrow Connector 4"/>
            <p:cNvCxnSpPr/>
            <p:nvPr/>
          </p:nvCxnSpPr>
          <p:spPr>
            <a:xfrm flipH="1" flipV="1">
              <a:off x="2057400" y="3048000"/>
              <a:ext cx="533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508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70560" y="365760"/>
            <a:ext cx="7802880" cy="6126480"/>
            <a:chOff x="685800" y="511444"/>
            <a:chExt cx="7802880" cy="6126480"/>
          </a:xfrm>
        </p:grpSpPr>
        <p:pic>
          <p:nvPicPr>
            <p:cNvPr id="20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 y="511444"/>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00600" y="2895600"/>
              <a:ext cx="3412153"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a:spAutoFit/>
            </a:bodyPr>
            <a:lstStyle/>
            <a:p>
              <a:r>
                <a:rPr lang="en-US" b="1"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Zoom In/Out – </a:t>
              </a:r>
              <a:r>
                <a:rPr lang="en-US"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use Scroll Wheel</a:t>
              </a:r>
            </a:p>
            <a:p>
              <a:r>
                <a:rPr lang="en-US" spc="50" dirty="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 </a:t>
              </a:r>
              <a:r>
                <a:rPr lang="en-US" u="sng"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or</a:t>
              </a:r>
              <a:r>
                <a:rPr lang="en-US"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 hold Shift Key and left </a:t>
              </a:r>
            </a:p>
            <a:p>
              <a:r>
                <a:rPr lang="en-US" spc="50" dirty="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 </a:t>
              </a:r>
              <a:r>
                <a:rPr lang="en-US"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mouse button to draw a box</a:t>
              </a:r>
            </a:p>
            <a:p>
              <a:r>
                <a:rPr lang="en-US" spc="50" dirty="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 </a:t>
              </a:r>
              <a:r>
                <a:rPr lang="en-US"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around the desired location.</a:t>
              </a:r>
            </a:p>
            <a:p>
              <a:r>
                <a:rPr lang="en-US" b="1"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Pan – </a:t>
              </a:r>
              <a:r>
                <a:rPr lang="en-US"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Click and hold to drag,</a:t>
              </a:r>
            </a:p>
            <a:p>
              <a:r>
                <a:rPr lang="en-US" spc="50" dirty="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 </a:t>
              </a:r>
              <a:r>
                <a:rPr lang="en-US"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          Release to drop</a:t>
              </a:r>
            </a:p>
          </p:txBody>
        </p:sp>
        <p:sp>
          <p:nvSpPr>
            <p:cNvPr id="7" name="Rectangle 6"/>
            <p:cNvSpPr/>
            <p:nvPr/>
          </p:nvSpPr>
          <p:spPr>
            <a:xfrm>
              <a:off x="2438400" y="1295400"/>
              <a:ext cx="556260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If Zoom is not working properly in your  Internet Explorer browser, try adjusting the compatibility settings by clicking on the icon in the address bar.</a:t>
              </a:r>
              <a:endParaRPr lang="en-US" dirty="0"/>
            </a:p>
          </p:txBody>
        </p:sp>
        <p:cxnSp>
          <p:nvCxnSpPr>
            <p:cNvPr id="5" name="Straight Arrow Connector 4"/>
            <p:cNvCxnSpPr/>
            <p:nvPr/>
          </p:nvCxnSpPr>
          <p:spPr>
            <a:xfrm flipV="1">
              <a:off x="4038600" y="838200"/>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 y="4679304"/>
              <a:ext cx="3047999"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Click the yellow dot (below the blue pointer)to view associated records .</a:t>
              </a:r>
            </a:p>
            <a:p>
              <a:r>
                <a:rPr lang="en-US" spc="50" dirty="0" smtClean="0">
                  <a:ln w="11430"/>
                  <a:gradFill>
                    <a:gsLst>
                      <a:gs pos="25000">
                        <a:schemeClr val="tx2">
                          <a:lumMod val="75000"/>
                        </a:schemeClr>
                      </a:gs>
                      <a:gs pos="100000">
                        <a:schemeClr val="accent5">
                          <a:lumMod val="75000"/>
                        </a:schemeClr>
                      </a:gs>
                    </a:gsLst>
                    <a:lin ang="5400000"/>
                  </a:gradFill>
                  <a:effectLst>
                    <a:outerShdw blurRad="76200" dir="5400000" algn="tl" rotWithShape="0">
                      <a:srgbClr val="000000">
                        <a:alpha val="65000"/>
                      </a:srgbClr>
                    </a:outerShdw>
                  </a:effectLst>
                </a:rPr>
                <a:t>Grey dots indicate that no documents are available.</a:t>
              </a:r>
              <a:endParaRPr lang="en-US" dirty="0"/>
            </a:p>
          </p:txBody>
        </p:sp>
        <p:sp>
          <p:nvSpPr>
            <p:cNvPr id="12" name="Oval 11"/>
            <p:cNvSpPr/>
            <p:nvPr/>
          </p:nvSpPr>
          <p:spPr>
            <a:xfrm>
              <a:off x="7117080" y="5867400"/>
              <a:ext cx="1371600" cy="68868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3048000" y="4724400"/>
              <a:ext cx="986639"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95600" y="5486400"/>
              <a:ext cx="4114800" cy="670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587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365760"/>
            <a:ext cx="7772400" cy="6126480"/>
            <a:chOff x="685800" y="562377"/>
            <a:chExt cx="7772400" cy="6126480"/>
          </a:xfrm>
        </p:grpSpPr>
        <p:pic>
          <p:nvPicPr>
            <p:cNvPr id="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62377"/>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267200" y="5181600"/>
              <a:ext cx="228600" cy="194256"/>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5929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0" y="365760"/>
            <a:ext cx="7772400" cy="6126480"/>
            <a:chOff x="685800" y="381000"/>
            <a:chExt cx="7772400" cy="6126480"/>
          </a:xfrm>
        </p:grpSpPr>
        <p:pic>
          <p:nvPicPr>
            <p:cNvPr id="40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772400" cy="612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114800" y="5031346"/>
              <a:ext cx="1447800" cy="187287"/>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2039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3185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D4DA7BA09289459522F532510F5BE7" ma:contentTypeVersion="2" ma:contentTypeDescription="Create a new document." ma:contentTypeScope="" ma:versionID="65ad400342126e7ddbef658511de3fed">
  <xsd:schema xmlns:xsd="http://www.w3.org/2001/XMLSchema" xmlns:xs="http://www.w3.org/2001/XMLSchema" xmlns:p="http://schemas.microsoft.com/office/2006/metadata/properties" xmlns:ns1="http://schemas.microsoft.com/sharepoint/v3" xmlns:ns2="b01f135d-402c-4932-8468-dae07df2de47" targetNamespace="http://schemas.microsoft.com/office/2006/metadata/properties" ma:root="true" ma:fieldsID="863d94d1d621e990909d6ffa3de6081a" ns1:_="" ns2:_="">
    <xsd:import namespace="http://schemas.microsoft.com/sharepoint/v3"/>
    <xsd:import namespace="b01f135d-402c-4932-8468-dae07df2de47"/>
    <xsd:element name="properties">
      <xsd:complexType>
        <xsd:sequence>
          <xsd:element name="documentManagement">
            <xsd:complexType>
              <xsd:all>
                <xsd:element ref="ns1:PublishingStartDate" minOccurs="0"/>
                <xsd:element ref="ns1:PublishingExpirationDate" minOccurs="0"/>
                <xsd:element ref="ns2:MigrationSourc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1f135d-402c-4932-8468-dae07df2de47" elementFormDefault="qualified">
    <xsd:import namespace="http://schemas.microsoft.com/office/2006/documentManagement/types"/>
    <xsd:import namespace="http://schemas.microsoft.com/office/infopath/2007/PartnerControls"/>
    <xsd:element name="MigrationSourceURL" ma:index="10" nillable="true" ma:displayName="MigrationSourceURL" ma:internalName="MigrationSourceURL">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SourceURL xmlns="b01f135d-402c-4932-8468-dae07df2de47">http://www.epa.illinois.gov/assets/iepa/environmental-justice/agenda/document-explorer-presentation.pptx</MigrationSource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2646929-C5B1-4C40-9DBF-7FAC9580EBFE}"/>
</file>

<file path=customXml/itemProps2.xml><?xml version="1.0" encoding="utf-8"?>
<ds:datastoreItem xmlns:ds="http://schemas.openxmlformats.org/officeDocument/2006/customXml" ds:itemID="{4B444BF1-84B4-4AF6-846D-340DDBDAC409}"/>
</file>

<file path=customXml/itemProps3.xml><?xml version="1.0" encoding="utf-8"?>
<ds:datastoreItem xmlns:ds="http://schemas.openxmlformats.org/officeDocument/2006/customXml" ds:itemID="{E617FB93-2CFD-4F95-BB64-69CB8B3F5C53}"/>
</file>

<file path=docProps/app.xml><?xml version="1.0" encoding="utf-8"?>
<Properties xmlns="http://schemas.openxmlformats.org/officeDocument/2006/extended-properties" xmlns:vt="http://schemas.openxmlformats.org/officeDocument/2006/docPropsVTypes">
  <TotalTime>2028</TotalTime>
  <Words>275</Words>
  <Application>Microsoft Office PowerPoint</Application>
  <PresentationFormat>On-screen Show (4:3)</PresentationFormat>
  <Paragraphs>39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Boring, Suzanne</dc:creator>
  <cp:lastModifiedBy>Boring, Suzanne</cp:lastModifiedBy>
  <cp:revision>56</cp:revision>
  <dcterms:created xsi:type="dcterms:W3CDTF">2015-08-24T15:13:10Z</dcterms:created>
  <dcterms:modified xsi:type="dcterms:W3CDTF">2015-09-16T17:56:08Z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0x01010072D4DA7BA09289459522F532510F5BE7</vt:lpwstr>
  </property>
</Properties>
</file>